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831" r:id="rId2"/>
    <p:sldId id="2859" r:id="rId3"/>
    <p:sldId id="2860" r:id="rId4"/>
    <p:sldId id="2861" r:id="rId5"/>
    <p:sldId id="2862" r:id="rId6"/>
    <p:sldId id="2863" r:id="rId7"/>
    <p:sldId id="2864" r:id="rId8"/>
    <p:sldId id="2865" r:id="rId9"/>
    <p:sldId id="2866" r:id="rId10"/>
    <p:sldId id="2867" r:id="rId11"/>
    <p:sldId id="2868" r:id="rId12"/>
    <p:sldId id="2869" r:id="rId13"/>
    <p:sldId id="2870" r:id="rId14"/>
    <p:sldId id="2871" r:id="rId15"/>
    <p:sldId id="2872" r:id="rId16"/>
    <p:sldId id="2873" r:id="rId17"/>
    <p:sldId id="2874" r:id="rId18"/>
    <p:sldId id="2875" r:id="rId19"/>
    <p:sldId id="2876" r:id="rId20"/>
    <p:sldId id="2877" r:id="rId21"/>
  </p:sldIdLst>
  <p:sldSz cx="9144000" cy="5143500" type="screen16x9"/>
  <p:notesSz cx="9777413" cy="6646863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59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52E55-A2CA-4D49-81DD-D94F802798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14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要更改图像的格式或颜色映射，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提供了如 </a:t>
            </a:r>
            <a:r>
              <a:rPr lang="en-US" altLang="zh-CN" dirty="0" err="1" smtClean="0"/>
              <a:t>colormap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和图像转换例程（例如 </a:t>
            </a:r>
            <a:r>
              <a:rPr lang="en-US" altLang="zh-CN" dirty="0" smtClean="0"/>
              <a:t>rgb2gray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dirty="0" smtClean="0"/>
              <a:t>im2bw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dirty="0" smtClean="0"/>
              <a:t>ind2rgb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dirty="0" smtClean="0"/>
              <a:t>mat2gray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）等函数。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默认情况下，</a:t>
            </a:r>
            <a:r>
              <a:rPr lang="en-US" altLang="zh-CN" dirty="0" err="1" smtClean="0"/>
              <a:t>imshow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正确显示灰度图像，但 </a:t>
            </a:r>
            <a:r>
              <a:rPr lang="en-US" altLang="zh-CN" dirty="0" err="1" smtClean="0"/>
              <a:t>imagesc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使用当前的颜色映射。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52E55-A2CA-4D49-81DD-D94F802798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056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中，图像存储为矩阵。您可以使用标准的矩阵索引来重塑、裁剪或修改图像的部分区域。创建合成图像可以进行受控实验。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52E55-A2CA-4D49-81DD-D94F802798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81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CN" dirty="0" smtClean="0"/>
              <a:t>conv2(</a:t>
            </a:r>
            <a:r>
              <a:rPr lang="en-US" altLang="zh-CN" dirty="0" err="1" smtClean="0"/>
              <a:t>A,h,'same</a:t>
            </a:r>
            <a:r>
              <a:rPr lang="en-US" altLang="zh-CN" dirty="0" smtClean="0"/>
              <a:t>')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将滤波器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应用于每个像素中心。复杂滤波器（例如高斯或边缘检测器）的实现方式类似。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help conv2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52E55-A2CA-4D49-81DD-D94F802798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88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52E55-A2CA-4D49-81DD-D94F802798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53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h_sobel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zh-CN" dirty="0" smtClean="0"/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fspecial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sobel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altLang="zh-CN" dirty="0" smtClean="0"/>
              <a:t>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3×3 Sobel </a:t>
            </a:r>
            <a:r>
              <a:rPr lang="zh-CN" alt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水平滤波器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h_prewitt</a:t>
            </a:r>
            <a:r>
              <a:rPr lang="en-US" altLang="zh-CN" dirty="0" smtClean="0"/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zh-CN" dirty="0" smtClean="0"/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fspecial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prewitt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altLang="zh-CN" dirty="0" smtClean="0"/>
              <a:t>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3×3 Prewitt </a:t>
            </a:r>
            <a:r>
              <a:rPr lang="zh-CN" alt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水平滤波器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52E55-A2CA-4D49-81DD-D94F802798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79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736864" y="413475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xmlns="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第十二章 图像处理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3CAF02-94B6-512F-1B4B-36C88F7C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高斯导数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9BE488B-42D1-377B-7044-F725CA174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 = 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gaussian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', [31 31], 5);   % 2D </a:t>
            </a:r>
            <a:r>
              <a:rPr lang="zh-CN" altLang="en-US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高斯 </a:t>
            </a:r>
            <a:r>
              <a:rPr lang="el-GR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σ=5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hx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conv2(g, [1 -1], 'same');         % </a:t>
            </a:r>
            <a:r>
              <a:rPr lang="zh-CN" altLang="en-US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高斯导数 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(x</a:t>
            </a:r>
            <a:r>
              <a:rPr lang="zh-CN" altLang="en-US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方向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hy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conv2(g, [1; -1], 'same');        % </a:t>
            </a:r>
            <a:r>
              <a:rPr lang="zh-CN" altLang="en-US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高斯导数 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(y</a:t>
            </a:r>
            <a:r>
              <a:rPr lang="zh-CN" altLang="en-US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方向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Ix = conv2(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hx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      % </a:t>
            </a:r>
            <a:r>
              <a:rPr lang="zh-CN" altLang="en-US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图像的 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 </a:t>
            </a:r>
            <a:r>
              <a:rPr lang="zh-CN" altLang="en-US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方向导数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Iy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hy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      % </a:t>
            </a:r>
            <a:r>
              <a:rPr lang="zh-CN" altLang="en-US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图像的 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 </a:t>
            </a:r>
            <a:r>
              <a:rPr lang="zh-CN" altLang="en-US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方向导数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tic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toc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9402562-F8C6-F851-E39E-F893B7A6FC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2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0827490-82C2-8D81-3E72-FC111EED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平滑与差分掩模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0A9C3C7-9608-6450-8D11-D510D00D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创建 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5x5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和 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25x25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盒式滤波器（归一化至和为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）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h_small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ones(5,5) / 25;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h_large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ones(25,25) / 625;</a:t>
            </a:r>
          </a:p>
          <a:p>
            <a:pPr marL="0" indent="0">
              <a:buNone/>
            </a:pPr>
            <a:endParaRPr lang="en-US" altLang="zh-CN" dirty="0">
              <a:solidFill>
                <a:srgbClr val="C854BD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或者：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h_small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('average', [5 5]);    % 5x5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平均滤波器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h_large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('average', [25 25]);  % 25x25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平均滤波器</a:t>
            </a:r>
          </a:p>
          <a:p>
            <a:pPr marL="0" indent="0">
              <a:buNone/>
            </a:pPr>
            <a:endParaRPr lang="zh-CN" altLang="en-US" dirty="0">
              <a:solidFill>
                <a:srgbClr val="C854BD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 = im2double(rgb2gray(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Ib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));        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示例图像（大象）作为双精度灰度图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I_blur1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h_small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应用 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5x5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模糊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I_blur2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h_large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应用 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25x25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模糊</a:t>
            </a:r>
            <a:endParaRPr lang="zh-CN" altLang="en-US" dirty="0">
              <a:solidFill>
                <a:srgbClr val="C854BD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1E0DD2D-8F91-799D-3109-63272D6E4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7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63BE8F1-FE1F-FD6C-48D8-FF672884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7499FEB-C60C-A3A1-2943-A38543AF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平滑与差分掩模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E4F9B40-D253-787B-BA20-1E735D67F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1D </a:t>
            </a:r>
            <a:r>
              <a:rPr lang="zh-CN" altLang="en-US" b="1" dirty="0"/>
              <a:t>差分掩模</a:t>
            </a:r>
            <a:r>
              <a:rPr lang="en-US" altLang="zh-CN" b="1" dirty="0" smtClean="0"/>
              <a:t>: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dx = [1 -1];                 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水平差分滤波器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Iy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dx', 'same');  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垂直差分（通过使用列向量）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Ix = conv2(I, dx, 'same');   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水平</a:t>
            </a:r>
            <a:r>
              <a:rPr lang="zh-CN" altLang="en-US" dirty="0" smtClean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差分</a:t>
            </a:r>
            <a:endParaRPr lang="en-US" altLang="zh-CN" dirty="0" smtClean="0">
              <a:solidFill>
                <a:srgbClr val="C854BD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zh-CN" altLang="en-US" b="1" dirty="0" smtClean="0"/>
              <a:t>拉普拉斯</a:t>
            </a:r>
            <a:r>
              <a:rPr lang="zh-CN" altLang="en-US" b="1" dirty="0"/>
              <a:t>滤波器 </a:t>
            </a:r>
            <a:r>
              <a:rPr lang="en-US" altLang="zh-CN" b="1" dirty="0"/>
              <a:t>(2D </a:t>
            </a:r>
            <a:r>
              <a:rPr lang="zh-CN" altLang="en-US" b="1" dirty="0"/>
              <a:t>二阶差分</a:t>
            </a:r>
            <a:r>
              <a:rPr lang="en-US" altLang="zh-CN" b="1" dirty="0" smtClean="0"/>
              <a:t>):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laplacian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', 0);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标准的 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3x3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拉普拉斯内核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I_lap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7D5208E-A06A-C4F7-07E3-4A1C496821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F0203FB-984A-E98A-4F6E-5A92A0F3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587" y="3869081"/>
            <a:ext cx="1151470" cy="856748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19513"/>
            <a:ext cx="3449662" cy="10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675">
                <a:solidFill>
                  <a:srgbClr val="0F1115"/>
                </a:solidFill>
                <a:latin typeface="Arial Unicode MS" panose="020B0604020202020204" pitchFamily="34" charset="-122"/>
                <a:ea typeface="Menlo"/>
              </a:rPr>
              <a:t>h_lap </a:t>
            </a:r>
            <a:r>
              <a:rPr lang="zh-CN" altLang="zh-CN" sz="675">
                <a:solidFill>
                  <a:srgbClr val="4078F2"/>
                </a:solidFill>
                <a:latin typeface="Arial Unicode MS" panose="020B0604020202020204" pitchFamily="34" charset="-122"/>
                <a:ea typeface="Menlo"/>
              </a:rPr>
              <a:t>=</a:t>
            </a:r>
            <a:r>
              <a:rPr lang="zh-CN" altLang="zh-CN" sz="675">
                <a:solidFill>
                  <a:srgbClr val="0F1115"/>
                </a:solidFill>
                <a:latin typeface="Arial Unicode MS" panose="020B0604020202020204" pitchFamily="34" charset="-122"/>
                <a:ea typeface="Menlo"/>
              </a:rPr>
              <a:t> </a:t>
            </a:r>
            <a:r>
              <a:rPr lang="zh-CN" altLang="zh-CN" sz="675">
                <a:solidFill>
                  <a:srgbClr val="4078F2"/>
                </a:solidFill>
                <a:latin typeface="Arial Unicode MS" panose="020B0604020202020204" pitchFamily="34" charset="-122"/>
                <a:ea typeface="Menlo"/>
              </a:rPr>
              <a:t>fspecial</a:t>
            </a:r>
            <a:r>
              <a:rPr lang="zh-CN" altLang="zh-CN" sz="675">
                <a:solidFill>
                  <a:srgbClr val="383A42"/>
                </a:solidFill>
                <a:latin typeface="Arial Unicode MS" panose="020B0604020202020204" pitchFamily="34" charset="-122"/>
                <a:ea typeface="Menlo"/>
              </a:rPr>
              <a:t>(</a:t>
            </a:r>
            <a:r>
              <a:rPr lang="zh-CN" altLang="zh-CN" sz="675">
                <a:solidFill>
                  <a:srgbClr val="50A14F"/>
                </a:solidFill>
                <a:latin typeface="Arial Unicode MS" panose="020B0604020202020204" pitchFamily="34" charset="-122"/>
                <a:ea typeface="Menlo"/>
              </a:rPr>
              <a:t>'laplacian'</a:t>
            </a:r>
            <a:r>
              <a:rPr lang="zh-CN" altLang="zh-CN" sz="675">
                <a:solidFill>
                  <a:srgbClr val="383A42"/>
                </a:solidFill>
                <a:latin typeface="Arial Unicode MS" panose="020B0604020202020204" pitchFamily="34" charset="-122"/>
                <a:ea typeface="Menlo"/>
              </a:rPr>
              <a:t>,</a:t>
            </a:r>
            <a:r>
              <a:rPr lang="zh-CN" altLang="zh-CN" sz="675">
                <a:solidFill>
                  <a:srgbClr val="0F1115"/>
                </a:solidFill>
                <a:latin typeface="Arial Unicode MS" panose="020B0604020202020204" pitchFamily="34" charset="-122"/>
                <a:ea typeface="Menlo"/>
              </a:rPr>
              <a:t> </a:t>
            </a:r>
            <a:r>
              <a:rPr lang="zh-CN" altLang="zh-CN" sz="675">
                <a:solidFill>
                  <a:srgbClr val="B76B01"/>
                </a:solidFill>
                <a:latin typeface="Arial Unicode MS" panose="020B0604020202020204" pitchFamily="34" charset="-122"/>
                <a:ea typeface="Menlo"/>
              </a:rPr>
              <a:t>0</a:t>
            </a:r>
            <a:r>
              <a:rPr lang="zh-CN" altLang="zh-CN" sz="675">
                <a:solidFill>
                  <a:srgbClr val="383A42"/>
                </a:solidFill>
                <a:latin typeface="Arial Unicode MS" panose="020B0604020202020204" pitchFamily="34" charset="-122"/>
                <a:ea typeface="Menlo"/>
              </a:rPr>
              <a:t>);</a:t>
            </a:r>
            <a:r>
              <a:rPr lang="zh-CN" altLang="zh-CN" sz="675">
                <a:solidFill>
                  <a:srgbClr val="0F1115"/>
                </a:solidFill>
                <a:latin typeface="Arial Unicode MS" panose="020B0604020202020204" pitchFamily="34" charset="-122"/>
                <a:ea typeface="Menlo"/>
              </a:rPr>
              <a:t> </a:t>
            </a:r>
            <a:r>
              <a:rPr lang="zh-CN" altLang="zh-CN" sz="675" i="1">
                <a:solidFill>
                  <a:srgbClr val="A0A1A7"/>
                </a:solidFill>
                <a:latin typeface="Arial Unicode MS" panose="020B0604020202020204" pitchFamily="34" charset="-122"/>
                <a:ea typeface="Menlo"/>
              </a:rPr>
              <a:t>% 标准的 3x3 拉普拉斯内核</a:t>
            </a:r>
            <a:r>
              <a:rPr lang="zh-CN" altLang="zh-CN" sz="675">
                <a:solidFill>
                  <a:srgbClr val="0F1115"/>
                </a:solidFill>
                <a:latin typeface="Arial Unicode MS" panose="020B0604020202020204" pitchFamily="34" charset="-122"/>
                <a:ea typeface="Menlo"/>
              </a:rPr>
              <a:t> I_lap </a:t>
            </a:r>
            <a:r>
              <a:rPr lang="zh-CN" altLang="zh-CN" sz="675">
                <a:solidFill>
                  <a:srgbClr val="4078F2"/>
                </a:solidFill>
                <a:latin typeface="Arial Unicode MS" panose="020B0604020202020204" pitchFamily="34" charset="-122"/>
                <a:ea typeface="Menlo"/>
              </a:rPr>
              <a:t>=</a:t>
            </a:r>
            <a:r>
              <a:rPr lang="zh-CN" altLang="zh-CN" sz="675">
                <a:solidFill>
                  <a:srgbClr val="0F1115"/>
                </a:solidFill>
                <a:latin typeface="Arial Unicode MS" panose="020B0604020202020204" pitchFamily="34" charset="-122"/>
                <a:ea typeface="Menlo"/>
              </a:rPr>
              <a:t> </a:t>
            </a:r>
            <a:r>
              <a:rPr lang="zh-CN" altLang="zh-CN" sz="675">
                <a:solidFill>
                  <a:srgbClr val="4078F2"/>
                </a:solidFill>
                <a:latin typeface="Arial Unicode MS" panose="020B0604020202020204" pitchFamily="34" charset="-122"/>
                <a:ea typeface="Menlo"/>
              </a:rPr>
              <a:t>conv2</a:t>
            </a:r>
            <a:r>
              <a:rPr lang="zh-CN" altLang="zh-CN" sz="675">
                <a:solidFill>
                  <a:srgbClr val="383A42"/>
                </a:solidFill>
                <a:latin typeface="Arial Unicode MS" panose="020B0604020202020204" pitchFamily="34" charset="-122"/>
                <a:ea typeface="Menlo"/>
              </a:rPr>
              <a:t>(</a:t>
            </a:r>
            <a:r>
              <a:rPr lang="zh-CN" altLang="zh-CN" sz="675">
                <a:solidFill>
                  <a:srgbClr val="0F1115"/>
                </a:solidFill>
                <a:latin typeface="Arial Unicode MS" panose="020B0604020202020204" pitchFamily="34" charset="-122"/>
                <a:ea typeface="Menlo"/>
              </a:rPr>
              <a:t>I</a:t>
            </a:r>
            <a:r>
              <a:rPr lang="zh-CN" altLang="zh-CN" sz="675">
                <a:solidFill>
                  <a:srgbClr val="383A42"/>
                </a:solidFill>
                <a:latin typeface="Arial Unicode MS" panose="020B0604020202020204" pitchFamily="34" charset="-122"/>
                <a:ea typeface="Menlo"/>
              </a:rPr>
              <a:t>,</a:t>
            </a:r>
            <a:r>
              <a:rPr lang="zh-CN" altLang="zh-CN" sz="675">
                <a:solidFill>
                  <a:srgbClr val="0F1115"/>
                </a:solidFill>
                <a:latin typeface="Arial Unicode MS" panose="020B0604020202020204" pitchFamily="34" charset="-122"/>
                <a:ea typeface="Menlo"/>
              </a:rPr>
              <a:t> h_lap</a:t>
            </a:r>
            <a:r>
              <a:rPr lang="zh-CN" altLang="zh-CN" sz="675">
                <a:solidFill>
                  <a:srgbClr val="383A42"/>
                </a:solidFill>
                <a:latin typeface="Arial Unicode MS" panose="020B0604020202020204" pitchFamily="34" charset="-122"/>
                <a:ea typeface="Menlo"/>
              </a:rPr>
              <a:t>,</a:t>
            </a:r>
            <a:r>
              <a:rPr lang="zh-CN" altLang="zh-CN" sz="675">
                <a:solidFill>
                  <a:srgbClr val="0F1115"/>
                </a:solidFill>
                <a:latin typeface="Arial Unicode MS" panose="020B0604020202020204" pitchFamily="34" charset="-122"/>
                <a:ea typeface="Menlo"/>
              </a:rPr>
              <a:t> </a:t>
            </a:r>
            <a:r>
              <a:rPr lang="zh-CN" altLang="zh-CN" sz="675">
                <a:solidFill>
                  <a:srgbClr val="50A14F"/>
                </a:solidFill>
                <a:latin typeface="Arial Unicode MS" panose="020B0604020202020204" pitchFamily="34" charset="-122"/>
                <a:ea typeface="Menlo"/>
              </a:rPr>
              <a:t>'same'</a:t>
            </a:r>
            <a:r>
              <a:rPr lang="zh-CN" altLang="zh-CN" sz="675">
                <a:solidFill>
                  <a:srgbClr val="383A42"/>
                </a:solidFill>
                <a:latin typeface="Arial Unicode MS" panose="020B0604020202020204" pitchFamily="34" charset="-122"/>
                <a:ea typeface="Menlo"/>
              </a:rPr>
              <a:t>);</a:t>
            </a:r>
            <a:r>
              <a:rPr lang="zh-CN" altLang="zh-CN" sz="600"/>
              <a:t> </a:t>
            </a:r>
            <a:endParaRPr lang="zh-CN" altLang="zh-CN" sz="135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3CAF02-94B6-512F-1B4B-36C88F7C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高斯差分 </a:t>
            </a:r>
            <a:r>
              <a:rPr lang="en-US" altLang="zh-CN" b="1" dirty="0"/>
              <a:t>(</a:t>
            </a:r>
            <a:r>
              <a:rPr lang="en-US" altLang="zh-CN" b="1" dirty="0" err="1"/>
              <a:t>DoG</a:t>
            </a:r>
            <a:r>
              <a:rPr lang="en-US" altLang="zh-CN" b="1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9BE488B-42D1-377B-7044-F725CA174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g1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gaussian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',[31 31], 2);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高斯 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sigma=2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g2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gaussian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',[31 31], 5);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高斯 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sigma=5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（更宽的模糊）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h_dog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g1 - g2;                    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高斯差分内核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I_dog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h_dog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tic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toc</a:t>
            </a:r>
            <a:endParaRPr lang="zh-CN" alt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9402562-F8C6-F851-E39E-F893B7A6FC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6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3A7F2B-86EF-C779-54E8-E08D30554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5055056-F4F7-F5C2-1E60-28D05C3F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平滑与差分掩模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38F8647-6D2A-A2D5-1FF0-6A66CE2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差分掩模和滤波器有助于检测强度变化：</a:t>
            </a:r>
          </a:p>
          <a:p>
            <a:r>
              <a:rPr lang="zh-CN" altLang="en-US" dirty="0"/>
              <a:t>一阶差分（如 </a:t>
            </a:r>
            <a:r>
              <a:rPr lang="en-US" altLang="zh-CN" dirty="0"/>
              <a:t>[1 -1]</a:t>
            </a:r>
            <a:r>
              <a:rPr lang="zh-CN" altLang="en-US" dirty="0"/>
              <a:t>）检测一个方向的边缘。</a:t>
            </a:r>
          </a:p>
          <a:p>
            <a:r>
              <a:rPr lang="zh-CN" altLang="en-US" dirty="0"/>
              <a:t>二阶差分（拉普拉斯算子）检测边缘，但通常需要仔细解释（过零点）。</a:t>
            </a:r>
          </a:p>
          <a:p>
            <a:r>
              <a:rPr lang="zh-CN" altLang="en-US" dirty="0"/>
              <a:t>高斯差分在给定尺度下检测边缘和斑点，模仿视觉系统。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79470D0-0334-5137-ECD0-A69D4ACE85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0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F11812-9335-6CF0-D3CB-1B2D33C8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边缘检测</a:t>
            </a:r>
            <a:r>
              <a:rPr lang="zh-CN" altLang="en-US" b="1" dirty="0" smtClean="0"/>
              <a:t>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B4E4E12-FFE4-5CE0-8768-D84ACD10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Sobel </a:t>
            </a:r>
            <a:r>
              <a:rPr lang="zh-CN" altLang="en-US" dirty="0"/>
              <a:t>算子</a:t>
            </a:r>
          </a:p>
          <a:p>
            <a:r>
              <a:rPr lang="en-US" altLang="zh-CN" dirty="0"/>
              <a:t>Prewitt </a:t>
            </a:r>
            <a:r>
              <a:rPr lang="zh-CN" altLang="en-US" dirty="0"/>
              <a:t>算子</a:t>
            </a:r>
          </a:p>
          <a:p>
            <a:r>
              <a:rPr lang="zh-CN" altLang="en-US" dirty="0"/>
              <a:t>高斯导数（梯度）</a:t>
            </a:r>
          </a:p>
          <a:p>
            <a:r>
              <a:rPr lang="zh-CN" altLang="en-US" dirty="0"/>
              <a:t>高斯拉普拉斯 </a:t>
            </a:r>
            <a:r>
              <a:rPr lang="en-US" altLang="zh-CN" dirty="0"/>
              <a:t>(</a:t>
            </a:r>
            <a:r>
              <a:rPr lang="en-US" altLang="zh-CN" dirty="0" err="1"/>
              <a:t>LoG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Canny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49ED707-EF3C-FEF9-E794-AF96F06A57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590EE28-187A-99F6-04AC-5424E273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Sobel </a:t>
            </a:r>
            <a:r>
              <a:rPr lang="zh-CN" altLang="en-US" b="1" dirty="0"/>
              <a:t>和 </a:t>
            </a:r>
            <a:r>
              <a:rPr lang="en-US" altLang="zh-CN" b="1" dirty="0"/>
              <a:t>Prewitt </a:t>
            </a:r>
            <a:r>
              <a:rPr lang="zh-CN" altLang="en-US" b="1" dirty="0"/>
              <a:t>算子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5051355-38C5-ACA5-776F-C57AC1F79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hs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sobel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');         % Sobel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内核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Gx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hs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  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水平梯度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Gy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hs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', 'same'); 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垂直梯度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M_sobel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sqrt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(Gx.^2 + Gy.^2);</a:t>
            </a:r>
          </a:p>
          <a:p>
            <a:pPr marL="0" indent="0">
              <a:buNone/>
            </a:pPr>
            <a:endParaRPr lang="en-US" altLang="zh-CN" dirty="0">
              <a:solidFill>
                <a:srgbClr val="C854BD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prewitt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');       % Prewitt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内核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Px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Py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', 'same');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M_prewitt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sqrt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(Px.^2 + Py.^2);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8C5662D-01BB-B039-D754-F836B3DCF6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0B74E6-E308-1DAB-07B0-582AFC41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高斯拉普拉斯 </a:t>
            </a:r>
            <a:r>
              <a:rPr lang="en-US" altLang="zh-CN" b="1" dirty="0"/>
              <a:t>(</a:t>
            </a:r>
            <a:r>
              <a:rPr lang="en-US" altLang="zh-CN" b="1" dirty="0" err="1"/>
              <a:t>LoG</a:t>
            </a:r>
            <a:r>
              <a:rPr lang="en-US" altLang="zh-CN" b="1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69EC9C7-9EE7-1DA3-FC71-AA90FAC2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('log', [15 15], 2.0);   %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滤波器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15x15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内核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l-GR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σ=2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</a:t>
            </a:r>
            <a:endParaRPr lang="zh-CN" altLang="en-US" dirty="0">
              <a:solidFill>
                <a:srgbClr val="C854BD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1711FEF-4457-3C85-1754-C2467C9C01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3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FC1C81-9F60-AF2B-43F3-B045BDEC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Canny </a:t>
            </a:r>
            <a:r>
              <a:rPr lang="zh-CN" altLang="en-US" b="1" dirty="0"/>
              <a:t>边缘检测器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7ABC47D-D9FF-9C6E-267D-29707E0F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高斯平滑以减少噪声（</a:t>
            </a:r>
            <a:r>
              <a:rPr lang="en-US" altLang="zh-CN" dirty="0"/>
              <a:t>σ </a:t>
            </a:r>
            <a:r>
              <a:rPr lang="zh-CN" altLang="en-US" dirty="0"/>
              <a:t>通常为 </a:t>
            </a:r>
            <a:r>
              <a:rPr lang="en-US" altLang="zh-CN" dirty="0"/>
              <a:t>1–2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梯度计算（通常通过 </a:t>
            </a:r>
            <a:r>
              <a:rPr lang="en-US" altLang="zh-CN" dirty="0"/>
              <a:t>Sobel</a:t>
            </a:r>
            <a:r>
              <a:rPr lang="zh-CN" altLang="en-US" dirty="0"/>
              <a:t>）以获得幅值和方向。</a:t>
            </a:r>
          </a:p>
          <a:p>
            <a:r>
              <a:rPr lang="zh-CN" altLang="en-US" dirty="0"/>
              <a:t>非极大值抑制：通过仅保留梯度方向上的局部最大值来细化边缘。</a:t>
            </a:r>
          </a:p>
          <a:p>
            <a:r>
              <a:rPr lang="zh-CN" altLang="en-US" dirty="0"/>
              <a:t>双阈值 </a:t>
            </a:r>
            <a:r>
              <a:rPr lang="en-US" altLang="zh-CN" dirty="0"/>
              <a:t>+ </a:t>
            </a:r>
            <a:r>
              <a:rPr lang="zh-CN" altLang="en-US" dirty="0"/>
              <a:t>滞后：</a:t>
            </a:r>
          </a:p>
          <a:p>
            <a:pPr lvl="1"/>
            <a:r>
              <a:rPr lang="zh-CN" altLang="en-US" dirty="0"/>
              <a:t>高于高阈值的像素 → 强边缘</a:t>
            </a:r>
          </a:p>
          <a:p>
            <a:pPr lvl="1"/>
            <a:r>
              <a:rPr lang="zh-CN" altLang="en-US" dirty="0"/>
              <a:t>介于低阈值和高阈值之间的像素 → 弱边缘（仅当连接到强边缘时才保留）</a:t>
            </a:r>
          </a:p>
          <a:p>
            <a:pPr lvl="1"/>
            <a:r>
              <a:rPr lang="zh-CN" altLang="en-US" dirty="0"/>
              <a:t>低于低阈值的像素 → 丢弃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939C8C6-E1EE-8177-7BB5-9467DF219F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50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1E977F7-01EC-2C8C-FDDB-13F7A432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Canny</a:t>
            </a:r>
            <a:r>
              <a:rPr lang="zh-CN" altLang="en-US" b="1" dirty="0"/>
              <a:t>（多阶段最优边缘检测器）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5DD49C4-2BD7-CEBC-958F-52C3C5C3C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sigma = 1.5;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lowThresh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0.1;    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根据需要调整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highThresh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0.3;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BW = edge(I, 'Canny', [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lowThresh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highThresh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], sigma);</a:t>
            </a:r>
          </a:p>
          <a:p>
            <a:pPr marL="0" indent="0">
              <a:buNone/>
            </a:pPr>
            <a:endParaRPr lang="en-US" altLang="zh-CN" dirty="0">
              <a:solidFill>
                <a:srgbClr val="C854BD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% 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显示：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figure;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subplot(2,2,1),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imshow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(I),         title('</a:t>
            </a:r>
            <a:r>
              <a:rPr lang="zh-CN" altLang="en-US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原图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subplot(2,2,2),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imagesc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M_sobel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), 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colormap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gray;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colorbar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; title('Sobel');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subplot(2,2,3),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imagesc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),   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colormap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gray;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colorbar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; title('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subplot(2,2,4),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imshow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(BW),        title('Canny');</a:t>
            </a:r>
            <a:endParaRPr lang="zh-CN" alt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3E96A2D-8D66-B68A-3DAA-A2CC7410BF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4497D6E-A773-CAE5-4D8C-4100610A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图像处理基础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4ABBC16-4B4B-0D70-C2D7-382B82E4D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500" dirty="0"/>
              <a:t>函数</a:t>
            </a:r>
            <a:r>
              <a:rPr lang="zh-CN" altLang="en-US" sz="1500" dirty="0"/>
              <a:t> </a:t>
            </a:r>
            <a:r>
              <a:rPr lang="en-US" altLang="zh-CN" sz="1500" dirty="0" err="1"/>
              <a:t>imread</a:t>
            </a:r>
            <a:r>
              <a:rPr lang="zh-CN" altLang="en-US" sz="1500" dirty="0"/>
              <a:t> 将图像从文件读取到 </a:t>
            </a:r>
            <a:r>
              <a:rPr lang="en-US" altLang="zh-CN" sz="1500" dirty="0"/>
              <a:t>MATLAB </a:t>
            </a:r>
            <a:r>
              <a:rPr lang="zh-CN" altLang="en-US" sz="1500" dirty="0"/>
              <a:t>工作区</a:t>
            </a:r>
            <a:r>
              <a:rPr lang="zh-CN" altLang="en-US" sz="1500" dirty="0"/>
              <a:t>。、</a:t>
            </a:r>
            <a:endParaRPr lang="en-US" altLang="zh-CN" sz="1500" dirty="0"/>
          </a:p>
          <a:p>
            <a:r>
              <a:rPr lang="en-US" altLang="zh-CN" sz="1500" dirty="0"/>
              <a:t>MATLAB </a:t>
            </a:r>
            <a:r>
              <a:rPr lang="zh-CN" altLang="en-US" sz="1500" dirty="0"/>
              <a:t>图像可以是强度（灰度）、二值或 </a:t>
            </a:r>
            <a:r>
              <a:rPr lang="en-US" altLang="zh-CN" sz="1500" dirty="0"/>
              <a:t>RGB</a:t>
            </a:r>
            <a:r>
              <a:rPr lang="zh-CN" altLang="en-US" sz="1500" dirty="0"/>
              <a:t>（彩色）类型</a:t>
            </a:r>
            <a:r>
              <a:rPr lang="zh-CN" altLang="en-US" sz="1500" dirty="0"/>
              <a:t>。</a:t>
            </a:r>
            <a:endParaRPr lang="en-US" altLang="zh-CN" sz="1500" dirty="0"/>
          </a:p>
          <a:p>
            <a:r>
              <a:rPr lang="zh-CN" altLang="en-US" sz="1500" dirty="0"/>
              <a:t>强度</a:t>
            </a:r>
            <a:r>
              <a:rPr lang="zh-CN" altLang="en-US" sz="1500" dirty="0"/>
              <a:t>图像使用值 </a:t>
            </a:r>
            <a:r>
              <a:rPr lang="en-US" altLang="zh-CN" sz="1500" dirty="0"/>
              <a:t>[0,1]</a:t>
            </a:r>
            <a:r>
              <a:rPr lang="zh-CN" altLang="en-US" sz="1500" dirty="0"/>
              <a:t>（双精度）或 </a:t>
            </a:r>
            <a:r>
              <a:rPr lang="en-US" altLang="zh-CN" sz="1500" dirty="0"/>
              <a:t>[0,255]</a:t>
            </a:r>
            <a:r>
              <a:rPr lang="zh-CN" altLang="en-US" sz="1500" dirty="0"/>
              <a:t>（</a:t>
            </a:r>
            <a:r>
              <a:rPr lang="en-US" altLang="zh-CN" sz="1500" dirty="0"/>
              <a:t>uint8</a:t>
            </a:r>
            <a:r>
              <a:rPr lang="zh-CN" altLang="en-US" sz="1500" dirty="0"/>
              <a:t>）来表示亮度，而二值图像值为 </a:t>
            </a:r>
            <a:r>
              <a:rPr lang="en-US" altLang="zh-CN" sz="1500" dirty="0"/>
              <a:t>0 </a:t>
            </a:r>
            <a:r>
              <a:rPr lang="zh-CN" altLang="en-US" sz="1500" dirty="0"/>
              <a:t>或 </a:t>
            </a:r>
            <a:r>
              <a:rPr lang="en-US" altLang="zh-CN" sz="1500" dirty="0"/>
              <a:t>1</a:t>
            </a:r>
            <a:r>
              <a:rPr lang="zh-CN" altLang="en-US" sz="1500" dirty="0"/>
              <a:t>，</a:t>
            </a:r>
            <a:r>
              <a:rPr lang="en-US" altLang="zh-CN" sz="1500" dirty="0"/>
              <a:t>RGB </a:t>
            </a:r>
            <a:r>
              <a:rPr lang="zh-CN" altLang="en-US" sz="1500" dirty="0"/>
              <a:t>图像存储为三个矩阵（每个颜色通道一个）。</a:t>
            </a:r>
          </a:p>
          <a:p>
            <a:endParaRPr lang="en-US" altLang="zh-CN" sz="1500" dirty="0"/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imread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('rooster.jpg');         %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读取彩色图像</a:t>
            </a:r>
            <a:endParaRPr lang="en-US" altLang="zh-CN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imread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('elephant.png');       %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读取另一幅图像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rgb2gray(I);             %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将 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RGB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转换为灰度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im2double(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     %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转换为双精度 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[0,1]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(I(:,:,1)));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17FEDC7-9595-20DE-8CEE-E1C3795AD4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7BFC32-D1B5-EB7A-3A1C-5FF8B0EC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边缘检测</a:t>
            </a:r>
            <a:r>
              <a:rPr lang="zh-CN" altLang="en-US" b="1" dirty="0" smtClean="0"/>
              <a:t>技术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3BA794-ECB4-73C2-08DD-60C2FEA50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Sobel/Prewitt</a:t>
            </a:r>
            <a:r>
              <a:rPr lang="en-US" altLang="zh-CN" dirty="0"/>
              <a:t>: </a:t>
            </a:r>
            <a:r>
              <a:rPr lang="zh-CN" altLang="en-US" dirty="0"/>
              <a:t>简单的梯度幅值，边缘较粗，噪声较多。</a:t>
            </a:r>
          </a:p>
          <a:p>
            <a:r>
              <a:rPr lang="en-US" altLang="zh-CN" b="1" dirty="0" err="1"/>
              <a:t>LoG</a:t>
            </a:r>
            <a:r>
              <a:rPr lang="en-US" altLang="zh-CN" dirty="0"/>
              <a:t>: </a:t>
            </a:r>
            <a:r>
              <a:rPr lang="zh-CN" altLang="en-US" dirty="0"/>
              <a:t>突出过零点，通常产生双线边缘，需要后处理。</a:t>
            </a:r>
          </a:p>
          <a:p>
            <a:r>
              <a:rPr lang="en-US" altLang="zh-CN" b="1" dirty="0"/>
              <a:t>Canny</a:t>
            </a:r>
            <a:r>
              <a:rPr lang="en-US" altLang="zh-CN" dirty="0"/>
              <a:t>: </a:t>
            </a:r>
            <a:r>
              <a:rPr lang="zh-CN" altLang="en-US" dirty="0"/>
              <a:t>产生细、干净、连接的边缘，对噪声鲁棒（得益于初始平滑）并使用滞后自适应阈值。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FD82451-56A2-C7D6-52E7-D2B7663557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2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AEC24A1-37BF-2DB1-B993-7A21B020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图像转换与显示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484D035-D826-DBFA-F744-7B254B13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500" dirty="0"/>
              <a:t>要更改图像的格式或颜色映射，</a:t>
            </a:r>
            <a:r>
              <a:rPr lang="en-US" altLang="zh-CN" sz="1500" dirty="0"/>
              <a:t>MATLAB </a:t>
            </a:r>
            <a:r>
              <a:rPr lang="zh-CN" altLang="en-US" sz="1500" dirty="0"/>
              <a:t>提供了如 </a:t>
            </a:r>
            <a:r>
              <a:rPr lang="en-US" altLang="zh-CN" sz="1500" dirty="0" err="1"/>
              <a:t>colormap</a:t>
            </a:r>
            <a:r>
              <a:rPr lang="en-US" altLang="zh-CN" sz="1500" dirty="0"/>
              <a:t> </a:t>
            </a:r>
            <a:r>
              <a:rPr lang="zh-CN" altLang="en-US" sz="1500" dirty="0"/>
              <a:t>和图像转换例程（例如 </a:t>
            </a:r>
            <a:r>
              <a:rPr lang="en-US" altLang="zh-CN" sz="1500" dirty="0"/>
              <a:t>rgb2gray, im2bw, ind2rgb, mat2gray</a:t>
            </a:r>
            <a:r>
              <a:rPr lang="zh-CN" altLang="en-US" sz="1500" dirty="0"/>
              <a:t>）等函数</a:t>
            </a:r>
            <a:r>
              <a:rPr lang="zh-CN" altLang="en-US" sz="1500" dirty="0"/>
              <a:t>。</a:t>
            </a:r>
            <a:endParaRPr lang="en-US" altLang="zh-CN" sz="1500" dirty="0"/>
          </a:p>
          <a:p>
            <a:r>
              <a:rPr lang="zh-CN" altLang="en-US" sz="1500" dirty="0"/>
              <a:t>默认</a:t>
            </a:r>
            <a:r>
              <a:rPr lang="zh-CN" altLang="en-US" sz="1500" dirty="0"/>
              <a:t>情况下，</a:t>
            </a:r>
            <a:r>
              <a:rPr lang="en-US" altLang="zh-CN" sz="1500" dirty="0" err="1"/>
              <a:t>imshow</a:t>
            </a:r>
            <a:r>
              <a:rPr lang="en-US" altLang="zh-CN" sz="1500" dirty="0"/>
              <a:t> </a:t>
            </a:r>
            <a:r>
              <a:rPr lang="zh-CN" altLang="en-US" sz="1500" dirty="0"/>
              <a:t>正确显示灰度图像，但 </a:t>
            </a:r>
            <a:r>
              <a:rPr lang="en-US" altLang="zh-CN" sz="1500" dirty="0" err="1"/>
              <a:t>imagesc</a:t>
            </a:r>
            <a:r>
              <a:rPr lang="en-US" altLang="zh-CN" sz="1500" dirty="0"/>
              <a:t> </a:t>
            </a:r>
            <a:r>
              <a:rPr lang="zh-CN" altLang="en-US" sz="1500" dirty="0"/>
              <a:t>使用当前的颜色映射。</a:t>
            </a:r>
          </a:p>
          <a:p>
            <a:endParaRPr lang="en-US" altLang="zh-CN" sz="1500" dirty="0"/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figure;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                     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显示图像（默认为灰度）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figure;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colormap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gray;     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使用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和灰度颜色映射显示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colorbar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 axis off; axis equal;       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隐藏坐标轴标签，强制等比例</a:t>
            </a:r>
            <a:endParaRPr lang="zh-CN" altLang="en-US" sz="15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A94A8D5-19E4-95A3-E2F0-F86AFCE695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1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89F6D3-68A0-B655-9A82-0E88D068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图像重塑、裁剪与创建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AE6C918-D3C9-7A44-B3D2-C4C22B7F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36134"/>
            <a:ext cx="7886700" cy="4031129"/>
          </a:xfrm>
        </p:spPr>
        <p:txBody>
          <a:bodyPr>
            <a:normAutofit lnSpcReduction="10000"/>
          </a:bodyPr>
          <a:lstStyle/>
          <a:p>
            <a:r>
              <a:rPr lang="zh-CN" altLang="en-US" sz="1500" dirty="0"/>
              <a:t>在 </a:t>
            </a:r>
            <a:r>
              <a:rPr lang="en-US" altLang="zh-CN" sz="1500" dirty="0"/>
              <a:t>MATLAB </a:t>
            </a:r>
            <a:r>
              <a:rPr lang="zh-CN" altLang="en-US" sz="1500" dirty="0"/>
              <a:t>中，图像存储为矩阵。您可以使用标准的矩阵索引来重塑、裁剪或修改图像的部分区域。创建合成图像可以进行受控实验。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cropped = I(100:320, 80:380);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从图像中裁剪一个区域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cropped(150:200,1:50) = 255;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使图像的一部分变为白色</a:t>
            </a:r>
          </a:p>
          <a:p>
            <a:pPr marL="0" indent="0">
              <a:buNone/>
            </a:pP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创建一个具有三个强度级别的合成图像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zeros(201, 201);       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全黑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(51:150, 51:150) = 1;     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白色方块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(81:120,:) = 0.5;         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灰色水平条带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(:,81:120) = 0.75;        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更亮的垂直条带</a:t>
            </a:r>
          </a:p>
          <a:p>
            <a:pPr marL="0" indent="0">
              <a:buNone/>
            </a:pP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转换为向量并转换回矩阵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Iartv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(:);               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Inew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reshape(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Iartv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201, 201);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95C9B41-C702-48A4-E884-C69948E231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74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2E086AA-19F7-9AB6-4658-1CBD88CA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4377"/>
            <a:ext cx="7886700" cy="509478"/>
          </a:xfrm>
        </p:spPr>
        <p:txBody>
          <a:bodyPr/>
          <a:lstStyle/>
          <a:p>
            <a:r>
              <a:rPr lang="zh-CN" altLang="en-US" b="1" dirty="0"/>
              <a:t>图像缩放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F5783AF-B612-FF2A-82DD-FC48A2BE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imread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('elephant.png');        %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读取图像</a:t>
            </a:r>
          </a:p>
          <a:p>
            <a:pPr marL="0" indent="0">
              <a:buNone/>
            </a:pP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rgb2gray(I);              %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转换为灰度（如果需要）</a:t>
            </a:r>
          </a:p>
          <a:p>
            <a:pPr marL="0" indent="0">
              <a:buNone/>
            </a:pP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Ibsmall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imresize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0.5);   %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按因子 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0.5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缩小</a:t>
            </a:r>
          </a:p>
          <a:p>
            <a:pPr marL="0" indent="0">
              <a:buNone/>
            </a:pP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Iblarge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imresize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2);     %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按因子 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放大</a:t>
            </a:r>
          </a:p>
          <a:p>
            <a:pPr marL="0" indent="0">
              <a:buNone/>
            </a:pPr>
            <a:endParaRPr lang="zh-CN" altLang="en-US" sz="135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figure;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subplot(1,3,1),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 title('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原图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subplot(1,3,2),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Ibsmall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 title('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缩小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subplot(1,3,3),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Iblarge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 title('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放大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E860A15-2138-9A3B-2A7A-553C646BC0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1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231F0F4-CA24-D288-03A8-4C8005D3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图像输出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B236262-55F7-842F-8E99-185B858DB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将图像保存为 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PNG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文件</a:t>
            </a:r>
          </a:p>
          <a:p>
            <a:pPr marL="0" indent="0">
              <a:buNone/>
            </a:pP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imwrite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Inew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'rooster_new.png', '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png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 </a:t>
            </a:r>
          </a:p>
          <a:p>
            <a:pPr marL="0" indent="0">
              <a:buNone/>
            </a:pPr>
            <a:endParaRPr lang="en-US" altLang="zh-CN" sz="135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以 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MATLAB </a:t>
            </a:r>
            <a:r>
              <a:rPr lang="zh-CN" altLang="en-US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格式保存图像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save('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my_processed_image.mat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Inew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</a:t>
            </a:r>
            <a:endParaRPr lang="zh-CN" altLang="en-US" sz="135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2F07BCD-DB2B-8FDF-1B03-3CCCF94817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11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CAD82F1-69D2-09F3-5CE2-B9895233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卷积操作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A3207BA-195E-3BA9-C072-C4DBFFB7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500" dirty="0"/>
              <a:t>卷积是一种基本的线性滤波操作。一个小矩阵（内核）在图像上滑动，将局部像素相乘并求和以产生输出</a:t>
            </a:r>
            <a:r>
              <a:rPr lang="zh-CN" altLang="en-US" sz="1500" dirty="0"/>
              <a:t>。</a:t>
            </a:r>
            <a:endParaRPr lang="en-US" altLang="zh-CN" sz="1500" dirty="0"/>
          </a:p>
          <a:p>
            <a:r>
              <a:rPr lang="zh-CN" altLang="en-US" sz="1500" dirty="0"/>
              <a:t>卷积</a:t>
            </a:r>
            <a:r>
              <a:rPr lang="zh-CN" altLang="en-US" sz="1500" dirty="0"/>
              <a:t>可以实现模糊、锐化、边缘检测等</a:t>
            </a:r>
            <a:r>
              <a:rPr lang="zh-CN" altLang="en-US" sz="1500" dirty="0"/>
              <a:t>。</a:t>
            </a:r>
            <a:endParaRPr lang="en-US" altLang="zh-CN" sz="15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img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im2double(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imread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('elephant.png'));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 = ones(5,5)/25;                      % 5x5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平均内核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img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h, 'same');         %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应用卷积，保持相同尺寸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figure; 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colormap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gray; </a:t>
            </a:r>
          </a:p>
          <a:p>
            <a:r>
              <a:rPr lang="zh-CN" altLang="en-US" sz="1500" dirty="0"/>
              <a:t>在 </a:t>
            </a:r>
            <a:r>
              <a:rPr lang="en-US" altLang="zh-CN" sz="1500" dirty="0"/>
              <a:t>MATLAB </a:t>
            </a:r>
            <a:r>
              <a:rPr lang="zh-CN" altLang="en-US" sz="1500" dirty="0"/>
              <a:t>中，</a:t>
            </a:r>
            <a:r>
              <a:rPr lang="en-US" altLang="zh-CN" sz="1500" dirty="0"/>
              <a:t>conv2(</a:t>
            </a:r>
            <a:r>
              <a:rPr lang="en-US" altLang="zh-CN" sz="1500" dirty="0" err="1"/>
              <a:t>A,h,'same</a:t>
            </a:r>
            <a:r>
              <a:rPr lang="en-US" altLang="zh-CN" sz="1500" dirty="0"/>
              <a:t>') </a:t>
            </a:r>
            <a:r>
              <a:rPr lang="zh-CN" altLang="en-US" sz="1500" dirty="0"/>
              <a:t>将滤波器 </a:t>
            </a:r>
            <a:r>
              <a:rPr lang="en-US" altLang="zh-CN" sz="1500" dirty="0"/>
              <a:t>h </a:t>
            </a:r>
            <a:r>
              <a:rPr lang="zh-CN" altLang="en-US" sz="1500" dirty="0"/>
              <a:t>应用于每个像素中心。复杂滤波器（例如高斯或边缘检测器）的实现方式类似。</a:t>
            </a:r>
            <a:br>
              <a:rPr lang="zh-CN" altLang="en-US" sz="1500" dirty="0"/>
            </a:b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help conv2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998B6F5-EEFE-C438-333D-4B4D22F6D5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0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AE39A1-A45C-2C84-3A5B-930B6A3F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平滑与差分掩模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9E7EB4-9B6B-EB1B-9306-E04B32007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500" dirty="0">
                <a:solidFill>
                  <a:srgbClr val="C854BD"/>
                </a:solidFill>
              </a:rPr>
              <a:t>help </a:t>
            </a:r>
            <a:r>
              <a:rPr lang="en-US" altLang="zh-CN" sz="1500" dirty="0" err="1">
                <a:solidFill>
                  <a:srgbClr val="C854BD"/>
                </a:solidFill>
              </a:rPr>
              <a:t>fspecial</a:t>
            </a:r>
            <a:endParaRPr lang="en-US" altLang="zh-CN" sz="1500" dirty="0">
              <a:solidFill>
                <a:srgbClr val="C854BD"/>
              </a:solidFill>
            </a:endParaRPr>
          </a:p>
          <a:p>
            <a:endParaRPr lang="en-US" altLang="zh-CN" sz="1500" dirty="0">
              <a:solidFill>
                <a:srgbClr val="C854BD"/>
              </a:solidFill>
            </a:endParaRPr>
          </a:p>
          <a:p>
            <a:r>
              <a:rPr lang="zh-CN" altLang="en-US" sz="1500" b="1" dirty="0"/>
              <a:t>盒式掩模</a:t>
            </a:r>
            <a:r>
              <a:rPr lang="zh-CN" altLang="en-US" sz="1500" dirty="0"/>
              <a:t/>
            </a:r>
            <a:br>
              <a:rPr lang="zh-CN" altLang="en-US" sz="1500" dirty="0"/>
            </a:br>
            <a:r>
              <a:rPr lang="zh-CN" altLang="en-US" sz="1500" b="1" dirty="0"/>
              <a:t>高斯掩模</a:t>
            </a:r>
            <a:endParaRPr lang="zh-CN" altLang="en-US" sz="1500" dirty="0"/>
          </a:p>
          <a:p>
            <a:endParaRPr lang="en-US" altLang="zh-CN" sz="1500" dirty="0"/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('average', [7 7]);     % 7×7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盒式滤波器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I_smooth_box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</a:t>
            </a:r>
          </a:p>
          <a:p>
            <a:pPr marL="0" indent="0">
              <a:buNone/>
            </a:pPr>
            <a:endParaRPr lang="en-US" altLang="zh-CN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h_gauss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gaussian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', [7 7], 2); % 7×7 </a:t>
            </a:r>
            <a:r>
              <a:rPr lang="zh-CN" altLang="en-US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高斯滤波器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l-GR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σ=2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I_smooth_gauss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h_gauss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</a:t>
            </a:r>
            <a:endParaRPr lang="zh-CN" altLang="en-US" sz="15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23415A1-5029-6044-4CF3-FD04F94319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79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63BE8F1-FE1F-FD6C-48D8-FF672884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7499FEB-C60C-A3A1-2943-A38543AF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平滑与差分掩模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E4F9B40-D253-787B-BA20-1E735D67F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575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h_sobel</a:t>
            </a:r>
            <a:r>
              <a:rPr lang="en-US" altLang="zh-CN" sz="1575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75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75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</a:t>
            </a:r>
            <a:r>
              <a:rPr lang="en-US" altLang="zh-CN" sz="1575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</a:t>
            </a:r>
            <a:r>
              <a:rPr lang="en-US" altLang="zh-CN" sz="1575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% 3×3 Sobel </a:t>
            </a:r>
            <a:r>
              <a:rPr lang="zh-CN" altLang="en-US" sz="1575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水平滤波器 </a:t>
            </a:r>
            <a:endParaRPr lang="en-US" altLang="zh-CN" sz="1575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75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h_prewitt</a:t>
            </a:r>
            <a:r>
              <a:rPr lang="en-US" altLang="zh-CN" sz="1575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zh-CN" sz="1575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lang="en-US" altLang="zh-CN" sz="1575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75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</a:t>
            </a:r>
            <a:r>
              <a:rPr lang="en-US" altLang="zh-CN" sz="1575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prewitt</a:t>
            </a:r>
            <a:r>
              <a:rPr lang="en-US" altLang="zh-CN" sz="1575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% 3×3 Prewitt </a:t>
            </a:r>
            <a:r>
              <a:rPr lang="zh-CN" altLang="en-US" sz="1575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水平滤波器</a:t>
            </a:r>
          </a:p>
          <a:p>
            <a:pPr marL="0" indent="0">
              <a:buNone/>
            </a:pPr>
            <a:endParaRPr lang="en-US" altLang="zh-CN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         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sobel_y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';                  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Gx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  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Gy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sobel_y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  </a:t>
            </a:r>
          </a:p>
          <a:p>
            <a:pPr marL="0" indent="0">
              <a:buNone/>
            </a:pPr>
            <a:endParaRPr lang="en-US" altLang="zh-CN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 = sqrt(Gx.^2 + Gy.^2); 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(G); colormap gray;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colorbar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subplot(1,2,1),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(Gx); title('Vertical edges (Gx)'); colormap gray;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subplot(1,2,2),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(Gy); title('Horizontal edges (Gy)'); colormap gray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zh-CN" altLang="en-US" sz="15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7D5208E-A06A-C4F7-07E3-4A1C496821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4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5108</TotalTime>
  <Words>1357</Words>
  <Application>Microsoft Office PowerPoint</Application>
  <PresentationFormat>全屏显示(16:9)</PresentationFormat>
  <Paragraphs>201</Paragraphs>
  <Slides>20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 Unicode MS</vt:lpstr>
      <vt:lpstr>Menlo</vt:lpstr>
      <vt:lpstr>宋体</vt:lpstr>
      <vt:lpstr>Microsoft YaHei</vt:lpstr>
      <vt:lpstr>Arial</vt:lpstr>
      <vt:lpstr>Calibri</vt:lpstr>
      <vt:lpstr>Cascadia Code</vt:lpstr>
      <vt:lpstr>Cascadia Mono</vt:lpstr>
      <vt:lpstr>Wingdings</vt:lpstr>
      <vt:lpstr>PPP</vt:lpstr>
      <vt:lpstr>Visio</vt:lpstr>
      <vt:lpstr>MATLAB 基础实验手册</vt:lpstr>
      <vt:lpstr>图像处理基础</vt:lpstr>
      <vt:lpstr>图像转换与显示</vt:lpstr>
      <vt:lpstr>图像重塑、裁剪与创建</vt:lpstr>
      <vt:lpstr>图像缩放</vt:lpstr>
      <vt:lpstr>图像输出</vt:lpstr>
      <vt:lpstr>卷积操作</vt:lpstr>
      <vt:lpstr>平滑与差分掩模</vt:lpstr>
      <vt:lpstr>平滑与差分掩模</vt:lpstr>
      <vt:lpstr>高斯导数</vt:lpstr>
      <vt:lpstr>平滑与差分掩模</vt:lpstr>
      <vt:lpstr>平滑与差分掩模</vt:lpstr>
      <vt:lpstr>高斯差分 (DoG)</vt:lpstr>
      <vt:lpstr>平滑与差分掩模</vt:lpstr>
      <vt:lpstr>边缘检测技术</vt:lpstr>
      <vt:lpstr>Sobel 和 Prewitt 算子</vt:lpstr>
      <vt:lpstr>高斯拉普拉斯 (LoG)</vt:lpstr>
      <vt:lpstr>Canny 边缘检测器</vt:lpstr>
      <vt:lpstr>Canny（多阶段最优边缘检测器）</vt:lpstr>
      <vt:lpstr>边缘检测技术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1014</cp:revision>
  <cp:lastPrinted>2020-10-12T18:10:00Z</cp:lastPrinted>
  <dcterms:created xsi:type="dcterms:W3CDTF">2014-03-23T18:36:00Z</dcterms:created>
  <dcterms:modified xsi:type="dcterms:W3CDTF">2025-11-12T06:33:14Z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